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</p:sldMasterIdLst>
  <p:notesMasterIdLst>
    <p:notesMasterId r:id="rId13"/>
  </p:notesMasterIdLst>
  <p:sldIdLst>
    <p:sldId id="321" r:id="rId2"/>
    <p:sldId id="330" r:id="rId3"/>
    <p:sldId id="324" r:id="rId4"/>
    <p:sldId id="332" r:id="rId5"/>
    <p:sldId id="323" r:id="rId6"/>
    <p:sldId id="325" r:id="rId7"/>
    <p:sldId id="326" r:id="rId8"/>
    <p:sldId id="327" r:id="rId9"/>
    <p:sldId id="328" r:id="rId10"/>
    <p:sldId id="329" r:id="rId11"/>
    <p:sldId id="331" r:id="rId12"/>
  </p:sldIdLst>
  <p:sldSz cx="9144000" cy="6858000" type="screen4x3"/>
  <p:notesSz cx="6797675" cy="9874250"/>
  <p:defaultTextStyle>
    <a:defPPr>
      <a:defRPr lang="ru-RU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7CC"/>
    <a:srgbClr val="0B246B"/>
    <a:srgbClr val="0088B8"/>
    <a:srgbClr val="3B75BA"/>
    <a:srgbClr val="105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0794" autoAdjust="0"/>
  </p:normalViewPr>
  <p:slideViewPr>
    <p:cSldViewPr>
      <p:cViewPr varScale="1">
        <p:scale>
          <a:sx n="106" d="100"/>
          <a:sy n="106" d="100"/>
        </p:scale>
        <p:origin x="-2124" y="-90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2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r">
              <a:defRPr sz="1200"/>
            </a:lvl1pPr>
          </a:lstStyle>
          <a:p>
            <a:fld id="{7CC52FCD-E4A8-4706-BDF5-733BE0F106FA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5" tIns="45568" rIns="91135" bIns="4556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1135" tIns="45568" rIns="91135" bIns="4556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2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r">
              <a:defRPr sz="1200"/>
            </a:lvl1pPr>
          </a:lstStyle>
          <a:p>
            <a:fld id="{010D08A8-398B-496C-9E81-84678CEA59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3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48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3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91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9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16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D08A8-398B-496C-9E81-84678CEA59D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ашева\Desktop\Attachments_elena-yalbacheva@bk.ru_2019-07-29_06-20-09\Заставка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C2E4-E27B-41F5-B939-C96B6653747F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5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E744-84E2-4FBD-B6B3-F02B063873F7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050F-D842-45C2-85B7-EF62D0CABFCA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57B6-D972-4DE1-9886-C4F2148D62F4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7E40-8356-4321-BAD2-B5F7989C3F61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80609-D1A3-4A95-A2C1-D8958B6FAD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56C3-7F24-400F-9450-5BE840EC3D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7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59563-D35B-4D64-BAEB-61752D5717C2}" type="datetime1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42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84;&#1086;&#1081;&#1073;&#1080;&#1079;&#1085;&#1077;&#1089;04.&#1088;&#1092;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751237"/>
            <a:ext cx="756084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Микрокредитная компания,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некоммерческая организация</a:t>
            </a:r>
          </a:p>
          <a:p>
            <a:pPr algn="ctr"/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«Фонд </a:t>
            </a:r>
            <a:r>
              <a:rPr lang="ru-RU" sz="3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поддержки </a:t>
            </a:r>
            <a:r>
              <a:rPr lang="ru-RU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малого и среднего предпринимательства </a:t>
            </a:r>
          </a:p>
          <a:p>
            <a:pPr algn="ctr"/>
            <a:r>
              <a:rPr lang="ru-RU" sz="3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Республики Алтай»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71" y="1288199"/>
            <a:ext cx="1555267" cy="146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0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7334" y="1412776"/>
            <a:ext cx="73448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Контакты:</a:t>
            </a:r>
            <a:b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МКК, НКО «Фонд поддержки МСП РА»:</a:t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 Горно-Алтайск: ул. Комсомольская, д.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8 (38822) 2-60-99, 4-72-21,</a:t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моб.тел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8-983-052-0191</a:t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Fond-RA@yandex.ru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мойбизнес04.рф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Фонд Алтай</a:t>
            </a:r>
          </a:p>
          <a:p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44" y="836712"/>
            <a:ext cx="2132856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пользователь\Desktop\1485500647_zw6c-z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21034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8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7334" y="1412776"/>
            <a:ext cx="73448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Панин Евгений Сергеевич,</a:t>
            </a:r>
          </a:p>
          <a:p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Начальник отдела по работе с предпринимателями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МКК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НКО «Фонд поддержки МСП РА»:</a:t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моб.тел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8-913-699-9307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Fond-RA@yandex.ru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628800"/>
            <a:ext cx="46576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Виды финансовой поддержки</a:t>
            </a:r>
            <a:endParaRPr lang="ru-RU" sz="26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20888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Микрозаймы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развитие бизнеса для юридических лиц и индивидуальных предпринимателей</a:t>
            </a:r>
          </a:p>
          <a:p>
            <a:pPr algn="ctr"/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eriod" startAt="2"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Региональный фонд развития промышленности Республики Алтай</a:t>
            </a:r>
          </a:p>
          <a:p>
            <a:pPr marL="514350" indent="-514350" algn="ctr">
              <a:buAutoNum type="arabicPeriod" startAt="2"/>
            </a:pP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rabicPeriod" startAt="2"/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Кредитование «</a:t>
            </a:r>
            <a:r>
              <a:rPr lang="ru-RU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самозанятых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граждан</a:t>
            </a:r>
          </a:p>
          <a:p>
            <a:pPr algn="ctr"/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 Региональная гарантийная организация -Гарантийный фонд Республики Алтай 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(Предоставление поручительств за субъектов МСП по банковским кредитам и договорам лизинга)</a:t>
            </a:r>
          </a:p>
        </p:txBody>
      </p:sp>
    </p:spTree>
    <p:extLst>
      <p:ext uri="{BB962C8B-B14F-4D97-AF65-F5344CB8AC3E}">
        <p14:creationId xmlns:p14="http://schemas.microsoft.com/office/powerpoint/2010/main" val="14264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489087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Микрозаймы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развитие бизнеса для юридических лиц и индивидуальных предпринимателей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713711"/>
              </p:ext>
            </p:extLst>
          </p:nvPr>
        </p:nvGraphicFramePr>
        <p:xfrm>
          <a:off x="179512" y="2132857"/>
          <a:ext cx="8856983" cy="4349542"/>
        </p:xfrm>
        <a:graphic>
          <a:graphicData uri="http://schemas.openxmlformats.org/drawingml/2006/table">
            <a:tbl>
              <a:tblPr firstRow="1" firstCol="1" bandRow="1"/>
              <a:tblGrid>
                <a:gridCol w="627227"/>
                <a:gridCol w="1147409"/>
                <a:gridCol w="1310582"/>
                <a:gridCol w="980766"/>
                <a:gridCol w="1065823"/>
                <a:gridCol w="1084918"/>
                <a:gridCol w="1150303"/>
                <a:gridCol w="819909"/>
                <a:gridCol w="670046"/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Стандартный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Универсальный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Социальный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Оздоровитель</a:t>
                      </a: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ный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Туристский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Инновационно</a:t>
                      </a: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-производственный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Неотложный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Чрезвычайный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займа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2 000 000 рублей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2 000 000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1 000 000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2 000 000 рублей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3 000 000 рублей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5 000 000 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en-US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00 000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500 000 рублей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6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займа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24 месяцев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24 месяцев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24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месяцев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30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месяцев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30 месяцев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36 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месяцев 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18 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месяцев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12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месяцев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24 месяцев максимальный срок по кредитным продуктам ограничивается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период действия режима повышенной готовности или режима чрезвычайной ситуации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814">
                <a:tc gridSpan="8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ПРОЦЕНТНАЯ СТАВКА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7,5% годовых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10% годовых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5% годовых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6% годовых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5% годовых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3% годовых   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1% годовых</a:t>
                      </a: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34" marR="580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5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268760"/>
            <a:ext cx="7272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параметры микрозаймов на развитие бизнеса для юридических лиц и индивидуальных предпринимателей</a:t>
            </a:r>
            <a:endParaRPr lang="ru-RU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69089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Максимальный размер одного микрозайма, в зависимости от программы кредитования – 5 000 000 рублей</a:t>
            </a:r>
          </a:p>
          <a:p>
            <a:pPr algn="ctr"/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Максимальный размер ссудной задолженности на одного заемщика по различным займам – 5 000 000 рублей</a:t>
            </a:r>
          </a:p>
          <a:p>
            <a:pPr algn="ctr"/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Максимальный срок кредитования – 24 месяца</a:t>
            </a:r>
          </a:p>
          <a:p>
            <a:pPr algn="ctr"/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одновременно действующих микрозаймов, при условии различия целей кредитования, на одного заемщика – не ограничено</a:t>
            </a:r>
          </a:p>
          <a:p>
            <a:pPr algn="ctr"/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Фиксированные процентные ставки от 3% до 7,5% годовых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Arial" pitchFamily="34" charset="0"/>
              <a:buChar char="•"/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30180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Региональный фонд развития промышленности </a:t>
            </a:r>
            <a:endParaRPr lang="ru-RU" dirty="0">
              <a:solidFill>
                <a:srgbClr val="0000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26778"/>
              </p:ext>
            </p:extLst>
          </p:nvPr>
        </p:nvGraphicFramePr>
        <p:xfrm>
          <a:off x="107504" y="1772816"/>
          <a:ext cx="8869888" cy="4858379"/>
        </p:xfrm>
        <a:graphic>
          <a:graphicData uri="http://schemas.openxmlformats.org/drawingml/2006/table">
            <a:tbl>
              <a:tblPr firstRow="1" firstCol="1" bandRow="1"/>
              <a:tblGrid>
                <a:gridCol w="1548312"/>
                <a:gridCol w="3720739"/>
                <a:gridCol w="3600837"/>
              </a:tblGrid>
              <a:tr h="304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«ПРИОРИТЕТ»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«ЛЕСПРОМ»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1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Получатели поддержки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Займы предоставляются субъектам МСП осуществляющим деятельность в сфере промышленности, ОКВЭД которых входит в раздел обрабатывающее производство, за исключением производства подакцизных товаров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Заявителем является субъект деятельности в сфере промышленности, имеющий в качестве основного вид экономической деятельности, включенный </a:t>
                      </a:r>
                      <a:r>
                        <a:rPr lang="ru-RU" sz="1200" b="1" u="sng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класс 16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«Обработка древесины и производство изделий из дерева и пробки, кроме мебели, производство изделий из соломки и материалов для плетения»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Сумма займа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 7 млн рублей 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 5 млн рублей 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 займа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 7 лет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 5 лет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4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Процентная ставка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- 5 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процентов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годовых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3 % процента  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годовых 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 условии создания не менее 7 дополнительных рабочих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 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сохранения </a:t>
                      </a: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вновь созданных дополнительных рабочих мест за весь период пользования займом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  5 % годовых;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- 4 % годовых при условии приобретения российского оборудования на сумму не менее 50% от суммы займа</a:t>
                      </a:r>
                    </a:p>
                  </a:txBody>
                  <a:tcPr marL="47096" marR="47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7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3342" y="1412776"/>
            <a:ext cx="5684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Кредитование «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самозанятых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граждан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12976"/>
            <a:ext cx="813690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Займ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предоставляется  физическим лицам</a:t>
            </a:r>
            <a:r>
              <a:rPr lang="ru-RU" sz="20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применяющим специальный налоговый режим «Налог на профессиональный доход».</a:t>
            </a:r>
          </a:p>
          <a:p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Сумма займа до 500 000 рублей</a:t>
            </a:r>
          </a:p>
          <a:p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Срок до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месяцев</a:t>
            </a:r>
          </a:p>
          <a:p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Процентная ставка: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7,5% годовых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Обеспечение: В соответствии с Правилами предоставления микрозаймов МКК, НКО «Фонд поддержки МСП РА»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89627" y="20440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Кредитный продукт «Специальный»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24744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Гарантийный фонд </a:t>
            </a:r>
            <a:b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(предоставление поручительств за субъектов МСП перед Банками)</a:t>
            </a:r>
            <a:endParaRPr lang="ru-RU" sz="1600" dirty="0">
              <a:solidFill>
                <a:srgbClr val="0000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87328"/>
              </p:ext>
            </p:extLst>
          </p:nvPr>
        </p:nvGraphicFramePr>
        <p:xfrm>
          <a:off x="323528" y="1770880"/>
          <a:ext cx="8640959" cy="3691214"/>
        </p:xfrm>
        <a:graphic>
          <a:graphicData uri="http://schemas.openxmlformats.org/drawingml/2006/table">
            <a:tbl>
              <a:tblPr firstRow="1" firstCol="1" bandRow="1"/>
              <a:tblGrid>
                <a:gridCol w="1299857"/>
                <a:gridCol w="2451551"/>
                <a:gridCol w="2182990"/>
                <a:gridCol w="2706561"/>
              </a:tblGrid>
              <a:tr h="578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программы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поручительства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«ПРИОРИТЕТ»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«РАЗВИТИЕ СЕЛЬСКОГО ХОЗЯЙСТВА»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«СТАНДАРТ»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сумма поручительства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en-US" sz="10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000" b="1" dirty="0" smtClean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900 000 </a:t>
                      </a: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рублей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90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поручительства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 15 лет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b="1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 10 лет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 5 лет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(до </a:t>
                      </a:r>
                      <a:r>
                        <a:rPr lang="en-US" sz="10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0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лет)</a:t>
                      </a:r>
                      <a:r>
                        <a:rPr lang="en-US" sz="1000" b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*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81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СМСП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осуществляющие деятельность в сфере: обрабатывающего производства, производства и распределение электроэнергии, газа и воды, строительства, здравоохранения и социальных услуг, туризма, научное-технической и инновационной деятельности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осуществляющие деятельность в сфере производства, переработки, хранения, транспортировки и реализации сельскохозяйственной продукции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осуществляющие иные виды деятельности по коду ОКВЭД, не включенные в другие программы поручительства «Приоритет» и «Развитие сельского хозяйства»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Вознаграждение за поручительство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0,5% годовых от суммы предоставляемого поручительства, за фактический срок использования</a:t>
                      </a:r>
                      <a:endParaRPr lang="ru-RU" sz="100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0,5% годовых от суммы предоставляемого поручительства, за фактический срок использования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tabLst>
                          <a:tab pos="6751320" algn="l"/>
                        </a:tabLst>
                      </a:pPr>
                      <a:r>
                        <a:rPr lang="ru-RU" sz="10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0,75% годовых от суммы предоставляемого поручительства, за фактический срок использования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476" marR="644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5556150"/>
            <a:ext cx="8136904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Банки-партнеры:</a:t>
            </a:r>
            <a:endParaRPr lang="ru-RU" sz="1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АО «</a:t>
            </a:r>
            <a:r>
              <a:rPr lang="ru-RU" sz="1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МСП-Банк», ПАО </a:t>
            </a:r>
            <a:r>
              <a:rPr lang="ru-RU" sz="14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«Сбербанк</a:t>
            </a:r>
            <a:r>
              <a:rPr lang="ru-RU" sz="1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», КБ </a:t>
            </a:r>
            <a:r>
              <a:rPr lang="ru-RU" sz="14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1400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Алтайкапиталбанк</a:t>
            </a:r>
            <a:r>
              <a:rPr lang="ru-RU" sz="1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»,</a:t>
            </a:r>
            <a:endParaRPr lang="ru-RU" sz="1400" dirty="0">
              <a:solidFill>
                <a:srgbClr val="0000FF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АКБ «Ноосфера</a:t>
            </a:r>
            <a:r>
              <a:rPr lang="ru-RU" sz="1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»,  АО </a:t>
            </a:r>
            <a:r>
              <a:rPr lang="ru-RU" sz="14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1400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Россельхозбанк</a:t>
            </a:r>
            <a:r>
              <a:rPr lang="ru-RU" sz="1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», АО </a:t>
            </a:r>
            <a:r>
              <a:rPr lang="ru-RU" sz="1400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«Азиатско-Тихоокеанский Банк</a:t>
            </a:r>
            <a:r>
              <a:rPr lang="ru-RU" sz="1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», «ВТБ Банк» ПАО, ПАО «</a:t>
            </a:r>
            <a:r>
              <a:rPr lang="ru-RU" sz="1400" b="1" dirty="0" err="1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Совкомбанк</a:t>
            </a:r>
            <a:r>
              <a:rPr lang="ru-RU" sz="1400" b="1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»</a:t>
            </a:r>
            <a:endParaRPr lang="ru-RU" sz="1400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22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68760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Гарантийный фонд </a:t>
            </a:r>
            <a:b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(предоставление поручительств за субъектов МСП перед Лизинговыми компаниями)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484765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Лизинговые компании - партнеры Фонда: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РЛК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Республики Татарстан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РЛК Республики Башкортостан</a:t>
            </a: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РЛК Республики Саха(Якутия)</a:t>
            </a: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РЛК Ярославской области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713409"/>
              </p:ext>
            </p:extLst>
          </p:nvPr>
        </p:nvGraphicFramePr>
        <p:xfrm>
          <a:off x="755576" y="2780928"/>
          <a:ext cx="7344816" cy="1512168"/>
        </p:xfrm>
        <a:graphic>
          <a:graphicData uri="http://schemas.openxmlformats.org/drawingml/2006/table">
            <a:tbl>
              <a:tblPr firstRow="1" firstCol="1" bandRow="1"/>
              <a:tblGrid>
                <a:gridCol w="5304291"/>
                <a:gridCol w="2040525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Максимальный размер поручительства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7 </a:t>
                      </a:r>
                      <a:r>
                        <a:rPr lang="ru-RU" sz="1600" b="1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900</a:t>
                      </a: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000 рублей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 действия поручительства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60 месяцев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Вознаграждение за предоставление поручительства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0,75% годовых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8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412776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Почему финансовые программы Фонда поддержки предпринимательства это удобно и выгодно?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276872"/>
            <a:ext cx="6480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Выгодная процентная ставка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Займы без комиссий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Отсутствие страхования жизни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транспортных средств, техники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Финансирование бизнеса с «нуля»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Оперативное принятие решения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Лояльные требования к залоговому обеспечению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Индивидуальный график погашения займа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Отсутствие запрета на досрочное погашение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Минимальный комплект документов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Финансирование субъектов МСП всех районов РА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Возможность оформления документов на </a:t>
            </a:r>
            <a:r>
              <a:rPr lang="ru-RU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микрозайм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без поездки в Горно-Алтайск (через отделения МФЦ Республики Алтай)</a:t>
            </a:r>
          </a:p>
        </p:txBody>
      </p:sp>
    </p:spTree>
    <p:extLst>
      <p:ext uri="{BB962C8B-B14F-4D97-AF65-F5344CB8AC3E}">
        <p14:creationId xmlns:p14="http://schemas.microsoft.com/office/powerpoint/2010/main" val="40848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6755</TotalTime>
  <Words>736</Words>
  <Application>Microsoft Office PowerPoint</Application>
  <PresentationFormat>Экран (4:3)</PresentationFormat>
  <Paragraphs>185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потенциал</dc:title>
  <dc:creator>ZM</dc:creator>
  <cp:lastModifiedBy>пользователь</cp:lastModifiedBy>
  <cp:revision>569</cp:revision>
  <cp:lastPrinted>2020-11-16T13:51:17Z</cp:lastPrinted>
  <dcterms:created xsi:type="dcterms:W3CDTF">2019-07-23T09:05:30Z</dcterms:created>
  <dcterms:modified xsi:type="dcterms:W3CDTF">2022-03-23T12:59:21Z</dcterms:modified>
</cp:coreProperties>
</file>